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Open Sans" panose="020B0606030504020204" pitchFamily="34" charset="0"/>
      <p:regular r:id="rId24"/>
      <p:bold r:id="rId25"/>
      <p:italic r:id="rId26"/>
      <p:boldItalic r:id="rId27"/>
    </p:embeddedFont>
    <p:embeddedFont>
      <p:font typeface="PT Sans Narrow" panose="020B0506020203020204" pitchFamily="3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84"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9486c3462f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9486c3462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9f116ee91b_0_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9f116ee91b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a38d96126f_1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a38d96126f_1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99409df11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99409df1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9a240d069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9a240d069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a38d96126f_13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a38d96126f_1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9a26aa1843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9a26aa1843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a34eb1d00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a34eb1d00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a38d96126f_1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a38d96126f_1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9f116ee91b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9f116ee91b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a337cbb1d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a337cbb1d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a2ba41f4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a2ba41f4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a337cbb1d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a337cbb1d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9a26aa1843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9a26aa1843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a38d96126f_1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a38d96126f_1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9f116ee91b_0_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9f116ee91b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a35dc23740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a35dc2374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a38d96126f_1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a38d96126f_1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99409df11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99409df1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9f116ee91b_0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9f116ee91b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99409df1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99409df1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434500" y="1772275"/>
            <a:ext cx="8520600" cy="1488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a:t>Agile Project Management System</a:t>
            </a:r>
            <a:endParaRPr sz="4000"/>
          </a:p>
        </p:txBody>
      </p:sp>
      <p:sp>
        <p:nvSpPr>
          <p:cNvPr id="67" name="Google Shape;67;p13"/>
          <p:cNvSpPr txBox="1">
            <a:spLocks noGrp="1"/>
          </p:cNvSpPr>
          <p:nvPr>
            <p:ph type="subTitle" idx="1"/>
          </p:nvPr>
        </p:nvSpPr>
        <p:spPr>
          <a:xfrm>
            <a:off x="311700" y="1196925"/>
            <a:ext cx="8520600" cy="7926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
              <a:t>OPIM 5272 - Business Process Modeling </a:t>
            </a:r>
            <a:endParaRPr/>
          </a:p>
          <a:p>
            <a:pPr marL="0" lvl="0" indent="0" algn="ctr" rtl="0">
              <a:spcBef>
                <a:spcPts val="0"/>
              </a:spcBef>
              <a:spcAft>
                <a:spcPts val="0"/>
              </a:spcAft>
              <a:buNone/>
            </a:pPr>
            <a:r>
              <a:rPr lang="en"/>
              <a:t>&amp; Data Management</a:t>
            </a:r>
            <a:endParaRPr/>
          </a:p>
        </p:txBody>
      </p:sp>
      <p:sp>
        <p:nvSpPr>
          <p:cNvPr id="68" name="Google Shape;68;p13"/>
          <p:cNvSpPr txBox="1"/>
          <p:nvPr/>
        </p:nvSpPr>
        <p:spPr>
          <a:xfrm>
            <a:off x="2387575" y="3261175"/>
            <a:ext cx="4761600" cy="708000"/>
          </a:xfrm>
          <a:prstGeom prst="rect">
            <a:avLst/>
          </a:prstGeom>
          <a:noFill/>
          <a:ln>
            <a:noFill/>
          </a:ln>
        </p:spPr>
        <p:txBody>
          <a:bodyPr spcFirstLastPara="1" wrap="square" lIns="91425" tIns="91425" rIns="91425" bIns="91425" anchor="t" anchorCtr="0">
            <a:spAutoFit/>
          </a:bodyPr>
          <a:lstStyle/>
          <a:p>
            <a:pPr marL="1371600" lvl="0" indent="0" algn="l" rtl="0">
              <a:spcBef>
                <a:spcPts val="0"/>
              </a:spcBef>
              <a:spcAft>
                <a:spcPts val="0"/>
              </a:spcAft>
              <a:buNone/>
            </a:pPr>
            <a:r>
              <a:rPr lang="en" sz="1700"/>
              <a:t>    	Team 8</a:t>
            </a:r>
            <a:endParaRPr sz="1700"/>
          </a:p>
          <a:p>
            <a:pPr marL="1371600" lvl="0" indent="0" algn="l" rtl="0">
              <a:spcBef>
                <a:spcPts val="0"/>
              </a:spcBef>
              <a:spcAft>
                <a:spcPts val="0"/>
              </a:spcAft>
              <a:buNone/>
            </a:pPr>
            <a:r>
              <a:rPr lang="en" sz="1700"/>
              <a:t>Date : 12/03/2022</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2435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Swimlane To-Be  </a:t>
            </a:r>
            <a:endParaRPr/>
          </a:p>
        </p:txBody>
      </p:sp>
      <p:pic>
        <p:nvPicPr>
          <p:cNvPr id="134" name="Google Shape;134;p22"/>
          <p:cNvPicPr preferRelativeResize="0"/>
          <p:nvPr/>
        </p:nvPicPr>
        <p:blipFill>
          <a:blip r:embed="rId3">
            <a:alphaModFix/>
          </a:blip>
          <a:stretch>
            <a:fillRect/>
          </a:stretch>
        </p:blipFill>
        <p:spPr>
          <a:xfrm>
            <a:off x="432675" y="886325"/>
            <a:ext cx="547750" cy="4059826"/>
          </a:xfrm>
          <a:prstGeom prst="rect">
            <a:avLst/>
          </a:prstGeom>
          <a:noFill/>
          <a:ln>
            <a:noFill/>
          </a:ln>
        </p:spPr>
      </p:pic>
      <p:pic>
        <p:nvPicPr>
          <p:cNvPr id="135" name="Google Shape;135;p22"/>
          <p:cNvPicPr preferRelativeResize="0"/>
          <p:nvPr/>
        </p:nvPicPr>
        <p:blipFill>
          <a:blip r:embed="rId4">
            <a:alphaModFix/>
          </a:blip>
          <a:stretch>
            <a:fillRect/>
          </a:stretch>
        </p:blipFill>
        <p:spPr>
          <a:xfrm>
            <a:off x="1029275" y="886325"/>
            <a:ext cx="8065884" cy="3564275"/>
          </a:xfrm>
          <a:prstGeom prst="rect">
            <a:avLst/>
          </a:prstGeom>
          <a:noFill/>
          <a:ln>
            <a:noFill/>
          </a:ln>
        </p:spPr>
      </p:pic>
      <p:sp>
        <p:nvSpPr>
          <p:cNvPr id="136" name="Google Shape;13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18643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140"/>
              <a:t>ENTITY RELATIONSHIP DIAGRAM</a:t>
            </a:r>
            <a:endParaRPr sz="4140"/>
          </a:p>
        </p:txBody>
      </p:sp>
      <p:sp>
        <p:nvSpPr>
          <p:cNvPr id="142" name="Google Shape;14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24"/>
          <p:cNvSpPr txBox="1"/>
          <p:nvPr/>
        </p:nvSpPr>
        <p:spPr>
          <a:xfrm>
            <a:off x="6948400" y="2655925"/>
            <a:ext cx="22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48" name="Google Shape;148;p24"/>
          <p:cNvSpPr txBox="1"/>
          <p:nvPr/>
        </p:nvSpPr>
        <p:spPr>
          <a:xfrm>
            <a:off x="2421700" y="76775"/>
            <a:ext cx="442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49" name="Google Shape;14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150" name="Google Shape;150;p24"/>
          <p:cNvPicPr preferRelativeResize="0"/>
          <p:nvPr/>
        </p:nvPicPr>
        <p:blipFill>
          <a:blip r:embed="rId3">
            <a:alphaModFix/>
          </a:blip>
          <a:stretch>
            <a:fillRect/>
          </a:stretch>
        </p:blipFill>
        <p:spPr>
          <a:xfrm>
            <a:off x="0" y="735925"/>
            <a:ext cx="9164636" cy="4261500"/>
          </a:xfrm>
          <a:prstGeom prst="rect">
            <a:avLst/>
          </a:prstGeom>
          <a:noFill/>
          <a:ln>
            <a:noFill/>
          </a:ln>
        </p:spPr>
      </p:pic>
      <p:sp>
        <p:nvSpPr>
          <p:cNvPr id="151" name="Google Shape;151;p24"/>
          <p:cNvSpPr txBox="1"/>
          <p:nvPr/>
        </p:nvSpPr>
        <p:spPr>
          <a:xfrm>
            <a:off x="1095475" y="135625"/>
            <a:ext cx="72927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a:solidFill>
                  <a:schemeClr val="accent1"/>
                </a:solidFill>
                <a:latin typeface="PT Sans Narrow"/>
                <a:ea typeface="PT Sans Narrow"/>
                <a:cs typeface="PT Sans Narrow"/>
                <a:sym typeface="PT Sans Narrow"/>
              </a:rPr>
              <a:t>Entity Relationship Diagram</a:t>
            </a:r>
            <a:endParaRPr sz="600" b="1">
              <a:latin typeface="Open Sans"/>
              <a:ea typeface="Open Sans"/>
              <a:cs typeface="Open Sans"/>
              <a:sym typeface="Open Sans"/>
            </a:endParaRPr>
          </a:p>
        </p:txBody>
      </p:sp>
      <p:pic>
        <p:nvPicPr>
          <p:cNvPr id="152" name="Google Shape;152;p24"/>
          <p:cNvPicPr preferRelativeResize="0"/>
          <p:nvPr/>
        </p:nvPicPr>
        <p:blipFill>
          <a:blip r:embed="rId4">
            <a:alphaModFix/>
          </a:blip>
          <a:stretch>
            <a:fillRect/>
          </a:stretch>
        </p:blipFill>
        <p:spPr>
          <a:xfrm>
            <a:off x="0" y="655975"/>
            <a:ext cx="9144000" cy="437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7091775" y="4473525"/>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40"/>
              <a:t>Part - 2</a:t>
            </a:r>
            <a:endParaRPr sz="1640"/>
          </a:p>
        </p:txBody>
      </p:sp>
      <p:sp>
        <p:nvSpPr>
          <p:cNvPr id="158" name="Google Shape;15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311700" y="18643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140"/>
              <a:t>REPORTS</a:t>
            </a:r>
            <a:endParaRPr sz="4140"/>
          </a:p>
        </p:txBody>
      </p:sp>
      <p:sp>
        <p:nvSpPr>
          <p:cNvPr id="164" name="Google Shape;16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Reports</a:t>
            </a:r>
            <a:endParaRPr/>
          </a:p>
        </p:txBody>
      </p:sp>
      <p:sp>
        <p:nvSpPr>
          <p:cNvPr id="170" name="Google Shape;170;p27"/>
          <p:cNvSpPr txBox="1">
            <a:spLocks noGrp="1"/>
          </p:cNvSpPr>
          <p:nvPr>
            <p:ph type="body" idx="1"/>
          </p:nvPr>
        </p:nvSpPr>
        <p:spPr>
          <a:xfrm>
            <a:off x="311700" y="652925"/>
            <a:ext cx="8520600" cy="3915900"/>
          </a:xfrm>
          <a:prstGeom prst="rect">
            <a:avLst/>
          </a:prstGeom>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rgbClr val="000000"/>
                </a:solidFill>
                <a:latin typeface="Arial"/>
                <a:ea typeface="Arial"/>
                <a:cs typeface="Arial"/>
                <a:sym typeface="Arial"/>
              </a:rPr>
              <a:t>Inquiries to get information on : </a:t>
            </a:r>
            <a:endParaRPr sz="1400" dirty="0">
              <a:solidFill>
                <a:srgbClr val="000000"/>
              </a:solidFill>
              <a:latin typeface="Arial"/>
              <a:ea typeface="Arial"/>
              <a:cs typeface="Arial"/>
              <a:sym typeface="Arial"/>
            </a:endParaRPr>
          </a:p>
          <a:p>
            <a:pPr marL="482600" lvl="0" algn="just" rtl="0">
              <a:lnSpc>
                <a:spcPct val="200000"/>
              </a:lnSpc>
              <a:spcBef>
                <a:spcPts val="1200"/>
              </a:spcBef>
              <a:spcAft>
                <a:spcPts val="0"/>
              </a:spcAft>
              <a:buClr>
                <a:srgbClr val="000000"/>
              </a:buClr>
              <a:buSzPts val="1400"/>
              <a:buFont typeface="+mj-lt"/>
              <a:buAutoNum type="arabicPeriod"/>
            </a:pPr>
            <a:r>
              <a:rPr lang="en" sz="1400" dirty="0">
                <a:solidFill>
                  <a:srgbClr val="000000"/>
                </a:solidFill>
                <a:latin typeface="Arial"/>
                <a:ea typeface="Arial"/>
                <a:cs typeface="Arial"/>
                <a:sym typeface="Arial"/>
              </a:rPr>
              <a:t>Average length of employment years in each department.</a:t>
            </a:r>
            <a:endParaRPr sz="1400" dirty="0">
              <a:solidFill>
                <a:srgbClr val="000000"/>
              </a:solidFill>
              <a:latin typeface="Arial"/>
              <a:ea typeface="Arial"/>
              <a:cs typeface="Arial"/>
              <a:sym typeface="Arial"/>
            </a:endParaRPr>
          </a:p>
          <a:p>
            <a:pPr marL="482600" lvl="0" algn="just" rtl="0">
              <a:lnSpc>
                <a:spcPct val="200000"/>
              </a:lnSpc>
              <a:spcBef>
                <a:spcPts val="0"/>
              </a:spcBef>
              <a:spcAft>
                <a:spcPts val="0"/>
              </a:spcAft>
              <a:buClr>
                <a:srgbClr val="000000"/>
              </a:buClr>
              <a:buSzPts val="1400"/>
              <a:buFont typeface="+mj-lt"/>
              <a:buAutoNum type="arabicPeriod"/>
            </a:pPr>
            <a:r>
              <a:rPr lang="en" sz="1400" dirty="0">
                <a:solidFill>
                  <a:srgbClr val="000000"/>
                </a:solidFill>
                <a:latin typeface="Arial"/>
                <a:ea typeface="Arial"/>
                <a:cs typeface="Arial"/>
                <a:sym typeface="Arial"/>
              </a:rPr>
              <a:t>Type of businesses with number of requests for our company.</a:t>
            </a:r>
            <a:endParaRPr sz="1400" dirty="0">
              <a:solidFill>
                <a:srgbClr val="000000"/>
              </a:solidFill>
              <a:latin typeface="Arial"/>
              <a:ea typeface="Arial"/>
              <a:cs typeface="Arial"/>
              <a:sym typeface="Arial"/>
            </a:endParaRPr>
          </a:p>
          <a:p>
            <a:pPr marL="482600" lvl="0" algn="just" rtl="0">
              <a:lnSpc>
                <a:spcPct val="150000"/>
              </a:lnSpc>
              <a:spcBef>
                <a:spcPts val="0"/>
              </a:spcBef>
              <a:spcAft>
                <a:spcPts val="0"/>
              </a:spcAft>
              <a:buClr>
                <a:srgbClr val="000000"/>
              </a:buClr>
              <a:buSzPts val="1400"/>
              <a:buFont typeface="+mj-lt"/>
              <a:buAutoNum type="arabicPeriod"/>
            </a:pPr>
            <a:r>
              <a:rPr lang="en" sz="1400" dirty="0">
                <a:solidFill>
                  <a:srgbClr val="000000"/>
                </a:solidFill>
                <a:latin typeface="Arial"/>
                <a:ea typeface="Arial"/>
                <a:cs typeface="Arial"/>
                <a:sym typeface="Arial"/>
              </a:rPr>
              <a:t>Tickets that are in the product backlog and the scrum masters </a:t>
            </a:r>
          </a:p>
          <a:p>
            <a:pPr marL="139700" lvl="0" indent="0" algn="just" rtl="0">
              <a:lnSpc>
                <a:spcPct val="150000"/>
              </a:lnSpc>
              <a:spcBef>
                <a:spcPts val="0"/>
              </a:spcBef>
              <a:spcAft>
                <a:spcPts val="0"/>
              </a:spcAft>
              <a:buClr>
                <a:srgbClr val="000000"/>
              </a:buClr>
              <a:buSzPts val="1400"/>
              <a:buNone/>
            </a:pPr>
            <a:r>
              <a:rPr lang="en" sz="1400" dirty="0">
                <a:solidFill>
                  <a:srgbClr val="000000"/>
                </a:solidFill>
                <a:latin typeface="Arial"/>
                <a:ea typeface="Arial"/>
                <a:cs typeface="Arial"/>
                <a:sym typeface="Arial"/>
              </a:rPr>
              <a:t>       associated with those tickets.</a:t>
            </a:r>
          </a:p>
          <a:p>
            <a:pPr marL="482600" lvl="0" algn="just" rtl="0">
              <a:lnSpc>
                <a:spcPct val="150000"/>
              </a:lnSpc>
              <a:spcBef>
                <a:spcPts val="0"/>
              </a:spcBef>
              <a:spcAft>
                <a:spcPts val="0"/>
              </a:spcAft>
              <a:buClr>
                <a:srgbClr val="000000"/>
              </a:buClr>
              <a:buSzPts val="1400"/>
              <a:buAutoNum type="arabicPeriod" startAt="4"/>
            </a:pPr>
            <a:r>
              <a:rPr lang="en" sz="1400" dirty="0">
                <a:solidFill>
                  <a:srgbClr val="000000"/>
                </a:solidFill>
                <a:latin typeface="Arial"/>
                <a:ea typeface="Arial"/>
                <a:cs typeface="Arial"/>
                <a:sym typeface="Arial"/>
              </a:rPr>
              <a:t>Number and percentage of tickets assigned to developers and testers.</a:t>
            </a:r>
          </a:p>
          <a:p>
            <a:pPr marL="482600" lvl="0" algn="just" rtl="0">
              <a:lnSpc>
                <a:spcPct val="150000"/>
              </a:lnSpc>
              <a:spcBef>
                <a:spcPts val="0"/>
              </a:spcBef>
              <a:spcAft>
                <a:spcPts val="0"/>
              </a:spcAft>
              <a:buClr>
                <a:srgbClr val="000000"/>
              </a:buClr>
              <a:buSzPts val="1400"/>
              <a:buAutoNum type="arabicPeriod" startAt="4"/>
            </a:pPr>
            <a:r>
              <a:rPr lang="en" sz="1400" dirty="0">
                <a:solidFill>
                  <a:srgbClr val="000000"/>
                </a:solidFill>
                <a:latin typeface="Arial"/>
                <a:ea typeface="Arial"/>
                <a:cs typeface="Arial"/>
                <a:sym typeface="Arial"/>
              </a:rPr>
              <a:t>Percentage of tickets of each type under the epics, their details </a:t>
            </a:r>
            <a:endParaRPr lang="en-US" sz="1400" dirty="0">
              <a:solidFill>
                <a:srgbClr val="000000"/>
              </a:solidFill>
              <a:latin typeface="Arial"/>
              <a:ea typeface="Arial"/>
              <a:cs typeface="Arial"/>
              <a:sym typeface="Arial"/>
            </a:endParaRPr>
          </a:p>
          <a:p>
            <a:pPr marL="139700" lvl="0" indent="0" algn="just" rtl="0">
              <a:lnSpc>
                <a:spcPct val="150000"/>
              </a:lnSpc>
              <a:spcBef>
                <a:spcPts val="0"/>
              </a:spcBef>
              <a:spcAft>
                <a:spcPts val="0"/>
              </a:spcAft>
              <a:buClr>
                <a:srgbClr val="000000"/>
              </a:buClr>
              <a:buSzPts val="1400"/>
              <a:buNone/>
            </a:pPr>
            <a:r>
              <a:rPr lang="en" sz="1400" dirty="0">
                <a:solidFill>
                  <a:srgbClr val="000000"/>
                </a:solidFill>
                <a:latin typeface="Arial"/>
                <a:ea typeface="Arial"/>
                <a:cs typeface="Arial"/>
                <a:sym typeface="Arial"/>
              </a:rPr>
              <a:t>       </a:t>
            </a:r>
            <a:r>
              <a:rPr lang="en-US" sz="1400" dirty="0">
                <a:solidFill>
                  <a:srgbClr val="000000"/>
                </a:solidFill>
                <a:latin typeface="Arial"/>
                <a:ea typeface="Arial"/>
                <a:cs typeface="Arial"/>
                <a:sym typeface="Arial"/>
              </a:rPr>
              <a:t>and the information of the associated product manager.</a:t>
            </a:r>
          </a:p>
          <a:p>
            <a:pPr marL="457200" lvl="0" indent="0" algn="just" rtl="0">
              <a:lnSpc>
                <a:spcPct val="100000"/>
              </a:lnSpc>
              <a:spcBef>
                <a:spcPts val="0"/>
              </a:spcBef>
              <a:spcAft>
                <a:spcPts val="1200"/>
              </a:spcAft>
              <a:buNone/>
            </a:pPr>
            <a:endParaRPr sz="1400" dirty="0">
              <a:solidFill>
                <a:srgbClr val="000000"/>
              </a:solidFill>
              <a:latin typeface="Arial"/>
              <a:ea typeface="Arial"/>
              <a:cs typeface="Arial"/>
              <a:sym typeface="Arial"/>
            </a:endParaRPr>
          </a:p>
        </p:txBody>
      </p:sp>
      <p:sp>
        <p:nvSpPr>
          <p:cNvPr id="171" name="Google Shape;17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172" name="Google Shape;172;p27"/>
          <p:cNvPicPr preferRelativeResize="0"/>
          <p:nvPr/>
        </p:nvPicPr>
        <p:blipFill>
          <a:blip r:embed="rId3">
            <a:alphaModFix/>
          </a:blip>
          <a:stretch>
            <a:fillRect/>
          </a:stretch>
        </p:blipFill>
        <p:spPr>
          <a:xfrm>
            <a:off x="6432300" y="1334850"/>
            <a:ext cx="2642276" cy="1783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8227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Inquiry 1 - Backlog Tickets</a:t>
            </a:r>
            <a:endParaRPr/>
          </a:p>
        </p:txBody>
      </p:sp>
      <p:sp>
        <p:nvSpPr>
          <p:cNvPr id="178" name="Google Shape;178;p28"/>
          <p:cNvSpPr txBox="1">
            <a:spLocks noGrp="1"/>
          </p:cNvSpPr>
          <p:nvPr>
            <p:ph type="body" idx="1"/>
          </p:nvPr>
        </p:nvSpPr>
        <p:spPr>
          <a:xfrm>
            <a:off x="311700" y="789675"/>
            <a:ext cx="8520600" cy="37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u="sng">
                <a:solidFill>
                  <a:srgbClr val="000000"/>
                </a:solidFill>
                <a:latin typeface="Arial"/>
                <a:ea typeface="Arial"/>
                <a:cs typeface="Arial"/>
                <a:sym typeface="Arial"/>
              </a:rPr>
              <a:t>Tickets that are in the product backlog and the scrum masters associated with those tickets</a:t>
            </a:r>
            <a:endParaRPr sz="1400" u="sng">
              <a:solidFill>
                <a:srgbClr val="000000"/>
              </a:solidFill>
              <a:latin typeface="Arial"/>
              <a:ea typeface="Arial"/>
              <a:cs typeface="Arial"/>
              <a:sym typeface="Arial"/>
            </a:endParaRPr>
          </a:p>
          <a:p>
            <a:pPr marL="0" lvl="0" indent="0" algn="l" rtl="0">
              <a:spcBef>
                <a:spcPts val="0"/>
              </a:spcBef>
              <a:spcAft>
                <a:spcPts val="0"/>
              </a:spcAft>
              <a:buNone/>
            </a:pPr>
            <a:endParaRPr sz="1400" u="sng">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Information on the tickets that are in the backlog.</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Helps scrum master to understand the plan for those tickets.</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Transparency around  the priority items</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marL="139700" lvl="0" indent="0" algn="l" rtl="0">
              <a:spcBef>
                <a:spcPts val="0"/>
              </a:spcBef>
              <a:spcAft>
                <a:spcPts val="0"/>
              </a:spcAft>
              <a:buNone/>
            </a:pPr>
            <a:endParaRPr sz="1400" u="sng">
              <a:solidFill>
                <a:srgbClr val="000000"/>
              </a:solidFill>
              <a:latin typeface="Arial"/>
              <a:ea typeface="Arial"/>
              <a:cs typeface="Arial"/>
              <a:sym typeface="Arial"/>
            </a:endParaRPr>
          </a:p>
          <a:p>
            <a:pPr marL="0" lvl="0" indent="0" algn="l" rtl="0">
              <a:spcBef>
                <a:spcPts val="0"/>
              </a:spcBef>
              <a:spcAft>
                <a:spcPts val="1200"/>
              </a:spcAft>
              <a:buNone/>
            </a:pPr>
            <a:endParaRPr sz="1400" u="sng">
              <a:solidFill>
                <a:srgbClr val="000000"/>
              </a:solidFill>
            </a:endParaRPr>
          </a:p>
        </p:txBody>
      </p:sp>
      <p:sp>
        <p:nvSpPr>
          <p:cNvPr id="179" name="Google Shape;1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180" name="Google Shape;180;p28"/>
          <p:cNvPicPr preferRelativeResize="0"/>
          <p:nvPr/>
        </p:nvPicPr>
        <p:blipFill>
          <a:blip r:embed="rId3">
            <a:alphaModFix/>
          </a:blip>
          <a:stretch>
            <a:fillRect/>
          </a:stretch>
        </p:blipFill>
        <p:spPr>
          <a:xfrm>
            <a:off x="2204600" y="2428825"/>
            <a:ext cx="4984751" cy="1267750"/>
          </a:xfrm>
          <a:prstGeom prst="rect">
            <a:avLst/>
          </a:prstGeom>
          <a:noFill/>
          <a:ln>
            <a:noFill/>
          </a:ln>
        </p:spPr>
      </p:pic>
      <p:sp>
        <p:nvSpPr>
          <p:cNvPr id="181" name="Google Shape;181;p28"/>
          <p:cNvSpPr txBox="1"/>
          <p:nvPr/>
        </p:nvSpPr>
        <p:spPr>
          <a:xfrm>
            <a:off x="397925" y="4097125"/>
            <a:ext cx="822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Susan is in charge of the ticket ‘Reviewing Work’ which is currently in the backlog. She can make sure to bring it up in standups to discuss with the management and team to decide on the future of that ticket.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311700" y="3877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Inquiry 2 - Epics &amp; Tickets</a:t>
            </a:r>
            <a:endParaRPr/>
          </a:p>
        </p:txBody>
      </p:sp>
      <p:sp>
        <p:nvSpPr>
          <p:cNvPr id="187" name="Google Shape;187;p29"/>
          <p:cNvSpPr txBox="1">
            <a:spLocks noGrp="1"/>
          </p:cNvSpPr>
          <p:nvPr>
            <p:ph type="body" idx="1"/>
          </p:nvPr>
        </p:nvSpPr>
        <p:spPr>
          <a:xfrm>
            <a:off x="311700" y="623900"/>
            <a:ext cx="8520600" cy="3945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400" u="sng">
                <a:solidFill>
                  <a:srgbClr val="000000"/>
                </a:solidFill>
                <a:latin typeface="Arial"/>
                <a:ea typeface="Arial"/>
                <a:cs typeface="Arial"/>
                <a:sym typeface="Arial"/>
              </a:rPr>
              <a:t>Percentage of tickets of each type under the epics, their details and the information of the associated product manager</a:t>
            </a:r>
            <a:endParaRPr sz="1400" u="sng">
              <a:solidFill>
                <a:srgbClr val="000000"/>
              </a:solidFill>
              <a:latin typeface="Arial"/>
              <a:ea typeface="Arial"/>
              <a:cs typeface="Arial"/>
              <a:sym typeface="Arial"/>
            </a:endParaRPr>
          </a:p>
          <a:p>
            <a:pPr marL="9144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Information on the epics created and product manager tracking that particular epic.</a:t>
            </a:r>
            <a:endParaRPr sz="1400">
              <a:solidFill>
                <a:srgbClr val="000000"/>
              </a:solidFill>
              <a:latin typeface="Arial"/>
              <a:ea typeface="Arial"/>
              <a:cs typeface="Arial"/>
              <a:sym typeface="Arial"/>
            </a:endParaRPr>
          </a:p>
          <a:p>
            <a:pPr marL="9144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Understanding of percentage completion of each epic, to identify the progress of the epic and its related tickets</a:t>
            </a:r>
            <a:endParaRPr sz="1400">
              <a:solidFill>
                <a:srgbClr val="000000"/>
              </a:solidFill>
              <a:latin typeface="Arial"/>
              <a:ea typeface="Arial"/>
              <a:cs typeface="Arial"/>
              <a:sym typeface="Arial"/>
            </a:endParaRPr>
          </a:p>
          <a:p>
            <a:pPr marL="0" lvl="0" indent="0" algn="l" rtl="0">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0"/>
              </a:spcAft>
              <a:buNone/>
            </a:pPr>
            <a:endParaRPr sz="1400">
              <a:solidFill>
                <a:srgbClr val="000000"/>
              </a:solidFill>
              <a:latin typeface="Arial"/>
              <a:ea typeface="Arial"/>
              <a:cs typeface="Arial"/>
              <a:sym typeface="Arial"/>
            </a:endParaRPr>
          </a:p>
          <a:p>
            <a:pPr marL="914400" lvl="0" indent="0" algn="l" rtl="0">
              <a:spcBef>
                <a:spcPts val="0"/>
              </a:spcBef>
              <a:spcAft>
                <a:spcPts val="0"/>
              </a:spcAft>
              <a:buNone/>
            </a:pPr>
            <a:endParaRPr sz="1400">
              <a:solidFill>
                <a:srgbClr val="000000"/>
              </a:solidFill>
              <a:latin typeface="Arial"/>
              <a:ea typeface="Arial"/>
              <a:cs typeface="Arial"/>
              <a:sym typeface="Arial"/>
            </a:endParaRPr>
          </a:p>
          <a:p>
            <a:pPr marL="139700" lvl="0" indent="0" algn="l" rtl="0">
              <a:spcBef>
                <a:spcPts val="0"/>
              </a:spcBef>
              <a:spcAft>
                <a:spcPts val="0"/>
              </a:spcAft>
              <a:buNone/>
            </a:pPr>
            <a:endParaRPr sz="1400" u="sng">
              <a:solidFill>
                <a:srgbClr val="000000"/>
              </a:solidFill>
              <a:latin typeface="Arial"/>
              <a:ea typeface="Arial"/>
              <a:cs typeface="Arial"/>
              <a:sym typeface="Arial"/>
            </a:endParaRPr>
          </a:p>
          <a:p>
            <a:pPr marL="0" lvl="0" indent="0" algn="l" rtl="0">
              <a:spcBef>
                <a:spcPts val="0"/>
              </a:spcBef>
              <a:spcAft>
                <a:spcPts val="1200"/>
              </a:spcAft>
              <a:buNone/>
            </a:pPr>
            <a:endParaRPr sz="1400" u="sng"/>
          </a:p>
        </p:txBody>
      </p:sp>
      <p:sp>
        <p:nvSpPr>
          <p:cNvPr id="188" name="Google Shape;18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189" name="Google Shape;189;p29"/>
          <p:cNvPicPr preferRelativeResize="0"/>
          <p:nvPr/>
        </p:nvPicPr>
        <p:blipFill>
          <a:blip r:embed="rId3">
            <a:alphaModFix/>
          </a:blip>
          <a:stretch>
            <a:fillRect/>
          </a:stretch>
        </p:blipFill>
        <p:spPr>
          <a:xfrm>
            <a:off x="1303000" y="2013075"/>
            <a:ext cx="6044052" cy="2212424"/>
          </a:xfrm>
          <a:prstGeom prst="rect">
            <a:avLst/>
          </a:prstGeom>
          <a:noFill/>
          <a:ln>
            <a:noFill/>
          </a:ln>
        </p:spPr>
      </p:pic>
      <p:sp>
        <p:nvSpPr>
          <p:cNvPr id="190" name="Google Shape;190;p29"/>
          <p:cNvSpPr txBox="1"/>
          <p:nvPr/>
        </p:nvSpPr>
        <p:spPr>
          <a:xfrm>
            <a:off x="471550" y="4338175"/>
            <a:ext cx="8292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For ex, Olivia with product manager ID - 15 is in charge of an epic titled ‘Windows Application’ that has 100% tickets in the ‘Defined’ stage.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0"/>
          <p:cNvPicPr preferRelativeResize="0"/>
          <p:nvPr/>
        </p:nvPicPr>
        <p:blipFill>
          <a:blip r:embed="rId3">
            <a:alphaModFix amt="14000"/>
          </a:blip>
          <a:stretch>
            <a:fillRect/>
          </a:stretch>
        </p:blipFill>
        <p:spPr>
          <a:xfrm>
            <a:off x="0" y="76200"/>
            <a:ext cx="9144000" cy="4991101"/>
          </a:xfrm>
          <a:prstGeom prst="rect">
            <a:avLst/>
          </a:prstGeom>
          <a:noFill/>
          <a:ln>
            <a:noFill/>
          </a:ln>
        </p:spPr>
      </p:pic>
      <p:sp>
        <p:nvSpPr>
          <p:cNvPr id="196" name="Google Shape;196;p30"/>
          <p:cNvSpPr txBox="1">
            <a:spLocks noGrp="1"/>
          </p:cNvSpPr>
          <p:nvPr>
            <p:ph type="title"/>
          </p:nvPr>
        </p:nvSpPr>
        <p:spPr>
          <a:xfrm>
            <a:off x="2898275" y="2305400"/>
            <a:ext cx="3398700" cy="8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140">
                <a:latin typeface="Open Sans"/>
                <a:ea typeface="Open Sans"/>
                <a:cs typeface="Open Sans"/>
                <a:sym typeface="Open Sans"/>
              </a:rPr>
              <a:t>Thank you!</a:t>
            </a:r>
            <a:endParaRPr sz="4140">
              <a:latin typeface="Open Sans"/>
              <a:ea typeface="Open Sans"/>
              <a:cs typeface="Open Sans"/>
              <a:sym typeface="Open Sans"/>
            </a:endParaRPr>
          </a:p>
        </p:txBody>
      </p:sp>
      <p:sp>
        <p:nvSpPr>
          <p:cNvPr id="197" name="Google Shape;197;p30"/>
          <p:cNvSpPr txBox="1">
            <a:spLocks noGrp="1"/>
          </p:cNvSpPr>
          <p:nvPr>
            <p:ph type="body" idx="1"/>
          </p:nvPr>
        </p:nvSpPr>
        <p:spPr>
          <a:xfrm>
            <a:off x="3503550" y="558175"/>
            <a:ext cx="18003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400"/>
              <a:t>Questions?</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97"/>
                                        </p:tgtEl>
                                      </p:cBhvr>
                                    </p:animEffect>
                                    <p:set>
                                      <p:cBhvr>
                                        <p:cTn id="7" dur="1" fill="hold">
                                          <p:stCondLst>
                                            <p:cond delay="1000"/>
                                          </p:stCondLst>
                                        </p:cTn>
                                        <p:tgtEl>
                                          <p:spTgt spid="19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96"/>
                                        </p:tgtEl>
                                        <p:attrNameLst>
                                          <p:attrName>style.visibility</p:attrName>
                                        </p:attrNameLst>
                                      </p:cBhvr>
                                      <p:to>
                                        <p:strVal val="visible"/>
                                      </p:to>
                                    </p:set>
                                    <p:animEffect transition="in" filter="fade">
                                      <p:cBhvr>
                                        <p:cTn id="10"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18643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140"/>
              <a:t>APPENDIX</a:t>
            </a:r>
            <a:endParaRPr sz="4140"/>
          </a:p>
        </p:txBody>
      </p:sp>
      <p:sp>
        <p:nvSpPr>
          <p:cNvPr id="203" name="Google Shape;20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62850" y="75125"/>
            <a:ext cx="8474700" cy="60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74" name="Google Shape;74;p14"/>
          <p:cNvSpPr txBox="1">
            <a:spLocks noGrp="1"/>
          </p:cNvSpPr>
          <p:nvPr>
            <p:ph type="body" idx="1"/>
          </p:nvPr>
        </p:nvSpPr>
        <p:spPr>
          <a:xfrm>
            <a:off x="311700" y="416725"/>
            <a:ext cx="8520600" cy="4509600"/>
          </a:xfrm>
          <a:prstGeom prst="rect">
            <a:avLst/>
          </a:prstGeom>
        </p:spPr>
        <p:txBody>
          <a:bodyPr spcFirstLastPara="1" wrap="square" lIns="91425" tIns="91425" rIns="91425" bIns="91425" anchor="t" anchorCtr="0">
            <a:noAutofit/>
          </a:bodyPr>
          <a:lstStyle/>
          <a:p>
            <a:pPr marL="0" lvl="0" indent="0" algn="l" rtl="0">
              <a:lnSpc>
                <a:spcPct val="190000"/>
              </a:lnSpc>
              <a:spcBef>
                <a:spcPts val="0"/>
              </a:spcBef>
              <a:spcAft>
                <a:spcPts val="0"/>
              </a:spcAft>
              <a:buSzPts val="935"/>
              <a:buNone/>
            </a:pPr>
            <a:endParaRPr sz="1430"/>
          </a:p>
          <a:p>
            <a:pPr marL="457200" lvl="0" indent="-319405" algn="l" rtl="0">
              <a:lnSpc>
                <a:spcPct val="190000"/>
              </a:lnSpc>
              <a:spcBef>
                <a:spcPts val="1200"/>
              </a:spcBef>
              <a:spcAft>
                <a:spcPts val="0"/>
              </a:spcAft>
              <a:buClr>
                <a:srgbClr val="000000"/>
              </a:buClr>
              <a:buSzPts val="1430"/>
              <a:buAutoNum type="arabicPeriod"/>
            </a:pPr>
            <a:r>
              <a:rPr lang="en" sz="1430">
                <a:solidFill>
                  <a:srgbClr val="000000"/>
                </a:solidFill>
              </a:rPr>
              <a:t>Introduction</a:t>
            </a:r>
            <a:endParaRPr sz="1430">
              <a:solidFill>
                <a:srgbClr val="000000"/>
              </a:solidFill>
            </a:endParaRPr>
          </a:p>
          <a:p>
            <a:pPr marL="457200" lvl="0" indent="-319405" algn="l" rtl="0">
              <a:lnSpc>
                <a:spcPct val="190000"/>
              </a:lnSpc>
              <a:spcBef>
                <a:spcPts val="0"/>
              </a:spcBef>
              <a:spcAft>
                <a:spcPts val="0"/>
              </a:spcAft>
              <a:buClr>
                <a:srgbClr val="000000"/>
              </a:buClr>
              <a:buSzPts val="1430"/>
              <a:buAutoNum type="arabicPeriod"/>
            </a:pPr>
            <a:r>
              <a:rPr lang="en" sz="1430">
                <a:solidFill>
                  <a:srgbClr val="000000"/>
                </a:solidFill>
              </a:rPr>
              <a:t>Results</a:t>
            </a:r>
            <a:endParaRPr sz="1430">
              <a:solidFill>
                <a:srgbClr val="000000"/>
              </a:solidFill>
            </a:endParaRPr>
          </a:p>
          <a:p>
            <a:pPr marL="457200" lvl="0" indent="-319405" algn="l" rtl="0">
              <a:lnSpc>
                <a:spcPct val="190000"/>
              </a:lnSpc>
              <a:spcBef>
                <a:spcPts val="0"/>
              </a:spcBef>
              <a:spcAft>
                <a:spcPts val="0"/>
              </a:spcAft>
              <a:buClr>
                <a:srgbClr val="000000"/>
              </a:buClr>
              <a:buSzPts val="1430"/>
              <a:buAutoNum type="arabicPeriod"/>
            </a:pPr>
            <a:r>
              <a:rPr lang="en" sz="1430">
                <a:solidFill>
                  <a:srgbClr val="000000"/>
                </a:solidFill>
              </a:rPr>
              <a:t>Swimlane As-Is</a:t>
            </a:r>
            <a:endParaRPr sz="1430">
              <a:solidFill>
                <a:srgbClr val="000000"/>
              </a:solidFill>
            </a:endParaRPr>
          </a:p>
          <a:p>
            <a:pPr marL="457200" lvl="0" indent="-319405" algn="l" rtl="0">
              <a:lnSpc>
                <a:spcPct val="190000"/>
              </a:lnSpc>
              <a:spcBef>
                <a:spcPts val="0"/>
              </a:spcBef>
              <a:spcAft>
                <a:spcPts val="0"/>
              </a:spcAft>
              <a:buClr>
                <a:srgbClr val="000000"/>
              </a:buClr>
              <a:buSzPts val="1430"/>
              <a:buAutoNum type="arabicPeriod"/>
            </a:pPr>
            <a:r>
              <a:rPr lang="en" sz="1430">
                <a:solidFill>
                  <a:srgbClr val="000000"/>
                </a:solidFill>
              </a:rPr>
              <a:t>Swimlane To-Be</a:t>
            </a:r>
            <a:endParaRPr sz="1430">
              <a:solidFill>
                <a:srgbClr val="000000"/>
              </a:solidFill>
            </a:endParaRPr>
          </a:p>
          <a:p>
            <a:pPr marL="457200" lvl="0" indent="-319405" algn="l" rtl="0">
              <a:lnSpc>
                <a:spcPct val="190000"/>
              </a:lnSpc>
              <a:spcBef>
                <a:spcPts val="0"/>
              </a:spcBef>
              <a:spcAft>
                <a:spcPts val="0"/>
              </a:spcAft>
              <a:buClr>
                <a:srgbClr val="000000"/>
              </a:buClr>
              <a:buSzPts val="1430"/>
              <a:buAutoNum type="arabicPeriod"/>
            </a:pPr>
            <a:r>
              <a:rPr lang="en" sz="1430">
                <a:solidFill>
                  <a:srgbClr val="000000"/>
                </a:solidFill>
              </a:rPr>
              <a:t>Entity Relationship Diagram</a:t>
            </a:r>
            <a:endParaRPr sz="1430">
              <a:solidFill>
                <a:srgbClr val="000000"/>
              </a:solidFill>
            </a:endParaRPr>
          </a:p>
          <a:p>
            <a:pPr marL="457200" lvl="0" indent="-319405" algn="l" rtl="0">
              <a:lnSpc>
                <a:spcPct val="190000"/>
              </a:lnSpc>
              <a:spcBef>
                <a:spcPts val="0"/>
              </a:spcBef>
              <a:spcAft>
                <a:spcPts val="0"/>
              </a:spcAft>
              <a:buClr>
                <a:srgbClr val="000000"/>
              </a:buClr>
              <a:buSzPts val="1430"/>
              <a:buAutoNum type="arabicPeriod"/>
            </a:pPr>
            <a:r>
              <a:rPr lang="en" sz="1430">
                <a:solidFill>
                  <a:srgbClr val="000000"/>
                </a:solidFill>
              </a:rPr>
              <a:t>Reports</a:t>
            </a:r>
            <a:endParaRPr sz="1430">
              <a:solidFill>
                <a:srgbClr val="000000"/>
              </a:solidFill>
            </a:endParaRPr>
          </a:p>
          <a:p>
            <a:pPr marL="457200" lvl="0" indent="-319405" algn="l" rtl="0">
              <a:lnSpc>
                <a:spcPct val="190000"/>
              </a:lnSpc>
              <a:spcBef>
                <a:spcPts val="0"/>
              </a:spcBef>
              <a:spcAft>
                <a:spcPts val="0"/>
              </a:spcAft>
              <a:buClr>
                <a:srgbClr val="000000"/>
              </a:buClr>
              <a:buSzPts val="1430"/>
              <a:buAutoNum type="arabicPeriod"/>
            </a:pPr>
            <a:r>
              <a:rPr lang="en" sz="1430">
                <a:solidFill>
                  <a:srgbClr val="000000"/>
                </a:solidFill>
              </a:rPr>
              <a:t>Q&amp;A</a:t>
            </a:r>
            <a:endParaRPr sz="1430">
              <a:solidFill>
                <a:srgbClr val="000000"/>
              </a:solidFill>
            </a:endParaRPr>
          </a:p>
        </p:txBody>
      </p:sp>
      <p:sp>
        <p:nvSpPr>
          <p:cNvPr id="75" name="Google Shape;7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76" name="Google Shape;76;p14"/>
          <p:cNvPicPr preferRelativeResize="0"/>
          <p:nvPr/>
        </p:nvPicPr>
        <p:blipFill>
          <a:blip r:embed="rId3">
            <a:alphaModFix/>
          </a:blip>
          <a:stretch>
            <a:fillRect/>
          </a:stretch>
        </p:blipFill>
        <p:spPr>
          <a:xfrm>
            <a:off x="5752446" y="2851675"/>
            <a:ext cx="2720000" cy="2074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209" name="Google Shape;209;p32"/>
          <p:cNvPicPr preferRelativeResize="0"/>
          <p:nvPr/>
        </p:nvPicPr>
        <p:blipFill>
          <a:blip r:embed="rId3">
            <a:alphaModFix/>
          </a:blip>
          <a:stretch>
            <a:fillRect/>
          </a:stretch>
        </p:blipFill>
        <p:spPr>
          <a:xfrm>
            <a:off x="367413" y="971550"/>
            <a:ext cx="3190875" cy="1600200"/>
          </a:xfrm>
          <a:prstGeom prst="rect">
            <a:avLst/>
          </a:prstGeom>
          <a:noFill/>
          <a:ln>
            <a:noFill/>
          </a:ln>
        </p:spPr>
      </p:pic>
      <p:pic>
        <p:nvPicPr>
          <p:cNvPr id="210" name="Google Shape;210;p32"/>
          <p:cNvPicPr preferRelativeResize="0"/>
          <p:nvPr/>
        </p:nvPicPr>
        <p:blipFill>
          <a:blip r:embed="rId4">
            <a:alphaModFix/>
          </a:blip>
          <a:stretch>
            <a:fillRect/>
          </a:stretch>
        </p:blipFill>
        <p:spPr>
          <a:xfrm>
            <a:off x="5453025" y="657225"/>
            <a:ext cx="3019425" cy="1914525"/>
          </a:xfrm>
          <a:prstGeom prst="rect">
            <a:avLst/>
          </a:prstGeom>
          <a:noFill/>
          <a:ln>
            <a:noFill/>
          </a:ln>
        </p:spPr>
      </p:pic>
      <p:pic>
        <p:nvPicPr>
          <p:cNvPr id="211" name="Google Shape;211;p32"/>
          <p:cNvPicPr preferRelativeResize="0"/>
          <p:nvPr/>
        </p:nvPicPr>
        <p:blipFill>
          <a:blip r:embed="rId5">
            <a:alphaModFix/>
          </a:blip>
          <a:stretch>
            <a:fillRect/>
          </a:stretch>
        </p:blipFill>
        <p:spPr>
          <a:xfrm>
            <a:off x="1686025" y="3469650"/>
            <a:ext cx="5144150" cy="1122100"/>
          </a:xfrm>
          <a:prstGeom prst="rect">
            <a:avLst/>
          </a:prstGeom>
          <a:noFill/>
          <a:ln>
            <a:noFill/>
          </a:ln>
        </p:spPr>
      </p:pic>
      <p:sp>
        <p:nvSpPr>
          <p:cNvPr id="212" name="Google Shape;212;p32"/>
          <p:cNvSpPr txBox="1"/>
          <p:nvPr/>
        </p:nvSpPr>
        <p:spPr>
          <a:xfrm>
            <a:off x="6621100" y="112225"/>
            <a:ext cx="860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Open Sans"/>
                <a:ea typeface="Open Sans"/>
                <a:cs typeface="Open Sans"/>
                <a:sym typeface="Open Sans"/>
              </a:rPr>
              <a:t>1</a:t>
            </a:r>
            <a:endParaRPr sz="1900" b="1">
              <a:latin typeface="Open Sans"/>
              <a:ea typeface="Open Sans"/>
              <a:cs typeface="Open Sans"/>
              <a:sym typeface="Open Sans"/>
            </a:endParaRPr>
          </a:p>
        </p:txBody>
      </p:sp>
      <p:sp>
        <p:nvSpPr>
          <p:cNvPr id="213" name="Google Shape;213;p32"/>
          <p:cNvSpPr txBox="1"/>
          <p:nvPr/>
        </p:nvSpPr>
        <p:spPr>
          <a:xfrm>
            <a:off x="1620650" y="402075"/>
            <a:ext cx="860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Open Sans"/>
                <a:ea typeface="Open Sans"/>
                <a:cs typeface="Open Sans"/>
                <a:sym typeface="Open Sans"/>
              </a:rPr>
              <a:t>2</a:t>
            </a:r>
            <a:endParaRPr sz="1900" b="1">
              <a:latin typeface="Open Sans"/>
              <a:ea typeface="Open Sans"/>
              <a:cs typeface="Open Sans"/>
              <a:sym typeface="Open Sans"/>
            </a:endParaRPr>
          </a:p>
        </p:txBody>
      </p:sp>
      <p:sp>
        <p:nvSpPr>
          <p:cNvPr id="214" name="Google Shape;214;p32"/>
          <p:cNvSpPr txBox="1"/>
          <p:nvPr/>
        </p:nvSpPr>
        <p:spPr>
          <a:xfrm>
            <a:off x="4026825" y="2927200"/>
            <a:ext cx="860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Open Sans"/>
                <a:ea typeface="Open Sans"/>
                <a:cs typeface="Open Sans"/>
                <a:sym typeface="Open Sans"/>
              </a:rPr>
              <a:t>4</a:t>
            </a:r>
            <a:endParaRPr sz="1900" b="1">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3"/>
          <p:cNvPicPr preferRelativeResize="0"/>
          <p:nvPr/>
        </p:nvPicPr>
        <p:blipFill rotWithShape="1">
          <a:blip r:embed="rId3">
            <a:alphaModFix/>
          </a:blip>
          <a:srcRect r="22606"/>
          <a:stretch/>
        </p:blipFill>
        <p:spPr>
          <a:xfrm>
            <a:off x="1641774" y="1010000"/>
            <a:ext cx="6015226" cy="2487625"/>
          </a:xfrm>
          <a:prstGeom prst="rect">
            <a:avLst/>
          </a:prstGeom>
          <a:noFill/>
          <a:ln>
            <a:noFill/>
          </a:ln>
        </p:spPr>
      </p:pic>
      <p:sp>
        <p:nvSpPr>
          <p:cNvPr id="220" name="Google Shape;22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00" y="18643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140"/>
              <a:t>INTRODUCTION AND RESULTS</a:t>
            </a:r>
            <a:endParaRPr sz="4140"/>
          </a:p>
        </p:txBody>
      </p:sp>
      <p:sp>
        <p:nvSpPr>
          <p:cNvPr id="82" name="Google Shape;8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48900" y="8907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88" name="Google Shape;88;p16"/>
          <p:cNvSpPr txBox="1">
            <a:spLocks noGrp="1"/>
          </p:cNvSpPr>
          <p:nvPr>
            <p:ph type="body" idx="1"/>
          </p:nvPr>
        </p:nvSpPr>
        <p:spPr>
          <a:xfrm>
            <a:off x="311700" y="669975"/>
            <a:ext cx="8520600" cy="3899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400">
                <a:solidFill>
                  <a:srgbClr val="000000"/>
                </a:solidFill>
                <a:latin typeface="Arial"/>
                <a:ea typeface="Arial"/>
                <a:cs typeface="Arial"/>
                <a:sym typeface="Arial"/>
              </a:rPr>
              <a:t>Objective - Fulfill client requests in an agile work environment.</a:t>
            </a:r>
            <a:endParaRPr sz="1400">
              <a:solidFill>
                <a:srgbClr val="000000"/>
              </a:solidFill>
              <a:latin typeface="Arial"/>
              <a:ea typeface="Arial"/>
              <a:cs typeface="Arial"/>
              <a:sym typeface="Arial"/>
            </a:endParaRPr>
          </a:p>
          <a:p>
            <a:pPr marL="0" lvl="0" indent="0" algn="l" rtl="0">
              <a:spcBef>
                <a:spcPts val="1200"/>
              </a:spcBef>
              <a:spcAft>
                <a:spcPts val="0"/>
              </a:spcAft>
              <a:buNone/>
            </a:pPr>
            <a:r>
              <a:rPr lang="en" sz="1400">
                <a:solidFill>
                  <a:srgbClr val="000000"/>
                </a:solidFill>
                <a:latin typeface="Arial"/>
                <a:ea typeface="Arial"/>
                <a:cs typeface="Arial"/>
                <a:sym typeface="Arial"/>
              </a:rPr>
              <a:t>Why not traditional work model? Drawbacks :</a:t>
            </a:r>
            <a:endParaRPr sz="1400">
              <a:solidFill>
                <a:srgbClr val="000000"/>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Making changes is difficult</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End user is not involved throughout the process</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Testing is delayed until after completion</a:t>
            </a:r>
            <a:endParaRPr sz="1400">
              <a:solidFill>
                <a:srgbClr val="000000"/>
              </a:solidFill>
              <a:latin typeface="Arial"/>
              <a:ea typeface="Arial"/>
              <a:cs typeface="Arial"/>
              <a:sym typeface="Arial"/>
            </a:endParaRPr>
          </a:p>
          <a:p>
            <a:pPr marL="0" lvl="0" indent="0" algn="l" rtl="0">
              <a:spcBef>
                <a:spcPts val="1200"/>
              </a:spcBef>
              <a:spcAft>
                <a:spcPts val="0"/>
              </a:spcAft>
              <a:buNone/>
            </a:pPr>
            <a:r>
              <a:rPr lang="en" sz="1400">
                <a:solidFill>
                  <a:srgbClr val="000000"/>
                </a:solidFill>
                <a:latin typeface="Arial"/>
                <a:ea typeface="Arial"/>
                <a:cs typeface="Arial"/>
                <a:sym typeface="Arial"/>
              </a:rPr>
              <a:t>What is agile and why do we prefer it?</a:t>
            </a:r>
            <a:endParaRPr sz="1400">
              <a:solidFill>
                <a:srgbClr val="000000"/>
              </a:solidFill>
              <a:latin typeface="Arial"/>
              <a:ea typeface="Arial"/>
              <a:cs typeface="Arial"/>
              <a:sym typeface="Arial"/>
            </a:endParaRPr>
          </a:p>
          <a:p>
            <a:pPr marL="0" lvl="0" indent="0" algn="l" rtl="0">
              <a:spcBef>
                <a:spcPts val="1200"/>
              </a:spcBef>
              <a:spcAft>
                <a:spcPts val="0"/>
              </a:spcAft>
              <a:buNone/>
            </a:pPr>
            <a:r>
              <a:rPr lang="en" sz="1400">
                <a:solidFill>
                  <a:srgbClr val="000000"/>
                </a:solidFill>
                <a:latin typeface="Arial"/>
                <a:ea typeface="Arial"/>
                <a:cs typeface="Arial"/>
                <a:sym typeface="Arial"/>
              </a:rPr>
              <a:t>An iterative approach to project management. Teams deliver work in small increments. Requirements, plans, and results are evaluated continuously. Benefits:</a:t>
            </a:r>
            <a:endParaRPr sz="1400">
              <a:solidFill>
                <a:srgbClr val="000000"/>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End user/ Customer satisfaction</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Increased flexibility</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Better control</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Reduced risks</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Continuous improvement</a:t>
            </a:r>
            <a:endParaRPr sz="1400">
              <a:solidFill>
                <a:srgbClr val="000000"/>
              </a:solidFill>
              <a:latin typeface="Arial"/>
              <a:ea typeface="Arial"/>
              <a:cs typeface="Arial"/>
              <a:sym typeface="Arial"/>
            </a:endParaRPr>
          </a:p>
        </p:txBody>
      </p:sp>
      <p:sp>
        <p:nvSpPr>
          <p:cNvPr id="89" name="Google Shape;8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90" name="Google Shape;90;p16"/>
          <p:cNvPicPr preferRelativeResize="0"/>
          <p:nvPr/>
        </p:nvPicPr>
        <p:blipFill>
          <a:blip r:embed="rId3">
            <a:alphaModFix/>
          </a:blip>
          <a:stretch>
            <a:fillRect/>
          </a:stretch>
        </p:blipFill>
        <p:spPr>
          <a:xfrm>
            <a:off x="4995025" y="3320000"/>
            <a:ext cx="3774474" cy="1397826"/>
          </a:xfrm>
          <a:prstGeom prst="rect">
            <a:avLst/>
          </a:prstGeom>
          <a:noFill/>
          <a:ln>
            <a:noFill/>
          </a:ln>
        </p:spPr>
      </p:pic>
      <p:pic>
        <p:nvPicPr>
          <p:cNvPr id="91" name="Google Shape;91;p16"/>
          <p:cNvPicPr preferRelativeResize="0"/>
          <p:nvPr/>
        </p:nvPicPr>
        <p:blipFill>
          <a:blip r:embed="rId4">
            <a:alphaModFix/>
          </a:blip>
          <a:stretch>
            <a:fillRect/>
          </a:stretch>
        </p:blipFill>
        <p:spPr>
          <a:xfrm>
            <a:off x="6043775" y="554220"/>
            <a:ext cx="2428676" cy="20175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248900" y="8907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97" name="Google Shape;97;p17"/>
          <p:cNvSpPr txBox="1">
            <a:spLocks noGrp="1"/>
          </p:cNvSpPr>
          <p:nvPr>
            <p:ph type="body" idx="1"/>
          </p:nvPr>
        </p:nvSpPr>
        <p:spPr>
          <a:xfrm>
            <a:off x="311700" y="669975"/>
            <a:ext cx="8520600" cy="426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SzPts val="1018"/>
              <a:buNone/>
            </a:pPr>
            <a:r>
              <a:rPr lang="en" sz="1400">
                <a:solidFill>
                  <a:srgbClr val="000000"/>
                </a:solidFill>
                <a:latin typeface="Arial"/>
                <a:ea typeface="Arial"/>
                <a:cs typeface="Arial"/>
                <a:sym typeface="Arial"/>
              </a:rPr>
              <a:t>Agile emphasizes on producing results and optimizing performance.</a:t>
            </a:r>
            <a:endParaRPr sz="1400">
              <a:solidFill>
                <a:srgbClr val="000000"/>
              </a:solidFill>
              <a:latin typeface="Arial"/>
              <a:ea typeface="Arial"/>
              <a:cs typeface="Arial"/>
              <a:sym typeface="Arial"/>
            </a:endParaRPr>
          </a:p>
          <a:p>
            <a:pPr marL="0" lvl="0" indent="0" algn="just" rtl="0">
              <a:spcBef>
                <a:spcPts val="1200"/>
              </a:spcBef>
              <a:spcAft>
                <a:spcPts val="0"/>
              </a:spcAft>
              <a:buSzPts val="1018"/>
              <a:buNone/>
            </a:pPr>
            <a:r>
              <a:rPr lang="en" sz="1400">
                <a:solidFill>
                  <a:srgbClr val="000000"/>
                </a:solidFill>
                <a:latin typeface="Arial"/>
                <a:ea typeface="Arial"/>
                <a:cs typeface="Arial"/>
                <a:sym typeface="Arial"/>
              </a:rPr>
              <a:t>It supports metrics that :</a:t>
            </a:r>
            <a:endParaRPr sz="1400">
              <a:solidFill>
                <a:srgbClr val="000000"/>
              </a:solidFill>
              <a:latin typeface="Arial"/>
              <a:ea typeface="Arial"/>
              <a:cs typeface="Arial"/>
              <a:sym typeface="Arial"/>
            </a:endParaRPr>
          </a:p>
          <a:p>
            <a:pPr marL="914400" lvl="0" indent="-317500" algn="just" rtl="0">
              <a:spcBef>
                <a:spcPts val="120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Help measure the team’s performance</a:t>
            </a:r>
            <a:endParaRPr sz="1400">
              <a:solidFill>
                <a:srgbClr val="000000"/>
              </a:solidFill>
              <a:latin typeface="Arial"/>
              <a:ea typeface="Arial"/>
              <a:cs typeface="Arial"/>
              <a:sym typeface="Arial"/>
            </a:endParaRPr>
          </a:p>
          <a:p>
            <a:pPr marL="914400" lvl="0" indent="-317500" algn="just"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Identify bottlenecks </a:t>
            </a:r>
            <a:endParaRPr sz="1400">
              <a:solidFill>
                <a:srgbClr val="000000"/>
              </a:solidFill>
              <a:latin typeface="Arial"/>
              <a:ea typeface="Arial"/>
              <a:cs typeface="Arial"/>
              <a:sym typeface="Arial"/>
            </a:endParaRPr>
          </a:p>
          <a:p>
            <a:pPr marL="914400" lvl="0" indent="-317500" algn="just"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Make data-driven decisions to correct them.</a:t>
            </a:r>
            <a:endParaRPr sz="1400">
              <a:solidFill>
                <a:srgbClr val="000000"/>
              </a:solidFill>
              <a:latin typeface="Arial"/>
              <a:ea typeface="Arial"/>
              <a:cs typeface="Arial"/>
              <a:sym typeface="Arial"/>
            </a:endParaRPr>
          </a:p>
          <a:p>
            <a:pPr marL="0" lvl="0" indent="0" algn="just" rtl="0">
              <a:spcBef>
                <a:spcPts val="1200"/>
              </a:spcBef>
              <a:spcAft>
                <a:spcPts val="0"/>
              </a:spcAft>
              <a:buSzPts val="1018"/>
              <a:buNone/>
            </a:pPr>
            <a:r>
              <a:rPr lang="en" sz="1400">
                <a:solidFill>
                  <a:srgbClr val="000000"/>
                </a:solidFill>
                <a:latin typeface="Arial"/>
                <a:ea typeface="Arial"/>
                <a:cs typeface="Arial"/>
                <a:sym typeface="Arial"/>
              </a:rPr>
              <a:t>In our project, these metrics help us understand our processes better.</a:t>
            </a:r>
            <a:endParaRPr sz="1400">
              <a:solidFill>
                <a:srgbClr val="000000"/>
              </a:solidFill>
              <a:latin typeface="Arial"/>
              <a:ea typeface="Arial"/>
              <a:cs typeface="Arial"/>
              <a:sym typeface="Arial"/>
            </a:endParaRPr>
          </a:p>
          <a:p>
            <a:pPr marL="914400" lvl="0" indent="-317500" algn="just" rtl="0">
              <a:spcBef>
                <a:spcPts val="120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Understand if the work is proportionally divided in the team. The tickets can be moved around if there is a large scale of disproportion.</a:t>
            </a:r>
            <a:endParaRPr sz="1400">
              <a:solidFill>
                <a:srgbClr val="000000"/>
              </a:solidFill>
              <a:latin typeface="Arial"/>
              <a:ea typeface="Arial"/>
              <a:cs typeface="Arial"/>
              <a:sym typeface="Arial"/>
            </a:endParaRPr>
          </a:p>
          <a:p>
            <a:pPr marL="914400" lvl="0" indent="-317500" algn="just"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Identify the progress of each task and understand if the client request will be completed in time.</a:t>
            </a:r>
            <a:endParaRPr sz="1400">
              <a:solidFill>
                <a:srgbClr val="000000"/>
              </a:solidFill>
              <a:latin typeface="Arial"/>
              <a:ea typeface="Arial"/>
              <a:cs typeface="Arial"/>
              <a:sym typeface="Arial"/>
            </a:endParaRPr>
          </a:p>
          <a:p>
            <a:pPr marL="914400" lvl="0" indent="-317500" algn="just"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Determine tasks in the backlog and hold discussions when necessary to establish timelines.</a:t>
            </a:r>
            <a:endParaRPr sz="1400">
              <a:solidFill>
                <a:srgbClr val="000000"/>
              </a:solidFill>
              <a:latin typeface="Arial"/>
              <a:ea typeface="Arial"/>
              <a:cs typeface="Arial"/>
              <a:sym typeface="Arial"/>
            </a:endParaRPr>
          </a:p>
          <a:p>
            <a:pPr marL="0" lvl="0" indent="0" algn="just" rtl="0">
              <a:spcBef>
                <a:spcPts val="1200"/>
              </a:spcBef>
              <a:spcAft>
                <a:spcPts val="0"/>
              </a:spcAft>
              <a:buSzPts val="1018"/>
              <a:buNone/>
            </a:pPr>
            <a:r>
              <a:rPr lang="en" sz="1400">
                <a:solidFill>
                  <a:srgbClr val="000000"/>
                </a:solidFill>
                <a:latin typeface="Arial"/>
                <a:ea typeface="Arial"/>
                <a:cs typeface="Arial"/>
                <a:sym typeface="Arial"/>
              </a:rPr>
              <a:t>We will explore this further in our slides.</a:t>
            </a:r>
            <a:endParaRPr sz="1400">
              <a:solidFill>
                <a:srgbClr val="000000"/>
              </a:solidFill>
              <a:latin typeface="Arial"/>
              <a:ea typeface="Arial"/>
              <a:cs typeface="Arial"/>
              <a:sym typeface="Arial"/>
            </a:endParaRPr>
          </a:p>
          <a:p>
            <a:pPr marL="0" lvl="0" indent="0" algn="just" rtl="0">
              <a:spcBef>
                <a:spcPts val="1200"/>
              </a:spcBef>
              <a:spcAft>
                <a:spcPts val="1200"/>
              </a:spcAft>
              <a:buSzPts val="1018"/>
              <a:buNone/>
            </a:pPr>
            <a:endParaRPr sz="1400">
              <a:solidFill>
                <a:srgbClr val="000000"/>
              </a:solidFill>
              <a:latin typeface="Arial"/>
              <a:ea typeface="Arial"/>
              <a:cs typeface="Arial"/>
              <a:sym typeface="Arial"/>
            </a:endParaRPr>
          </a:p>
        </p:txBody>
      </p:sp>
      <p:sp>
        <p:nvSpPr>
          <p:cNvPr id="98" name="Google Shape;9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99" name="Google Shape;99;p17"/>
          <p:cNvPicPr preferRelativeResize="0"/>
          <p:nvPr/>
        </p:nvPicPr>
        <p:blipFill>
          <a:blip r:embed="rId3">
            <a:alphaModFix/>
          </a:blip>
          <a:stretch>
            <a:fillRect/>
          </a:stretch>
        </p:blipFill>
        <p:spPr>
          <a:xfrm>
            <a:off x="6956300" y="796475"/>
            <a:ext cx="1516150" cy="145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18643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140"/>
              <a:t>SWIMLANE DIAGRAMS</a:t>
            </a:r>
            <a:endParaRPr sz="4140"/>
          </a:p>
        </p:txBody>
      </p:sp>
      <p:sp>
        <p:nvSpPr>
          <p:cNvPr id="105" name="Google Shape;10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257125"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Swimlane As-Is  (1 /3) </a:t>
            </a:r>
            <a:endParaRPr/>
          </a:p>
        </p:txBody>
      </p:sp>
      <p:pic>
        <p:nvPicPr>
          <p:cNvPr id="111" name="Google Shape;111;p19"/>
          <p:cNvPicPr preferRelativeResize="0"/>
          <p:nvPr/>
        </p:nvPicPr>
        <p:blipFill>
          <a:blip r:embed="rId3">
            <a:alphaModFix/>
          </a:blip>
          <a:stretch>
            <a:fillRect/>
          </a:stretch>
        </p:blipFill>
        <p:spPr>
          <a:xfrm>
            <a:off x="1755600" y="531925"/>
            <a:ext cx="6369525" cy="4131300"/>
          </a:xfrm>
          <a:prstGeom prst="rect">
            <a:avLst/>
          </a:prstGeom>
          <a:noFill/>
          <a:ln>
            <a:noFill/>
          </a:ln>
        </p:spPr>
      </p:pic>
      <p:sp>
        <p:nvSpPr>
          <p:cNvPr id="112" name="Google Shape;11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257125"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Swimlane As-Is  (2 /3)</a:t>
            </a:r>
            <a:endParaRPr/>
          </a:p>
        </p:txBody>
      </p:sp>
      <p:pic>
        <p:nvPicPr>
          <p:cNvPr id="118" name="Google Shape;118;p20"/>
          <p:cNvPicPr preferRelativeResize="0"/>
          <p:nvPr/>
        </p:nvPicPr>
        <p:blipFill>
          <a:blip r:embed="rId3">
            <a:alphaModFix/>
          </a:blip>
          <a:stretch>
            <a:fillRect/>
          </a:stretch>
        </p:blipFill>
        <p:spPr>
          <a:xfrm>
            <a:off x="1621675" y="600175"/>
            <a:ext cx="6117999" cy="4397474"/>
          </a:xfrm>
          <a:prstGeom prst="rect">
            <a:avLst/>
          </a:prstGeom>
          <a:noFill/>
          <a:ln>
            <a:noFill/>
          </a:ln>
        </p:spPr>
      </p:pic>
      <p:sp>
        <p:nvSpPr>
          <p:cNvPr id="119" name="Google Shape;11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20" name="Google Shape;120;p20"/>
          <p:cNvPicPr preferRelativeResize="0"/>
          <p:nvPr/>
        </p:nvPicPr>
        <p:blipFill>
          <a:blip r:embed="rId4">
            <a:alphaModFix/>
          </a:blip>
          <a:stretch>
            <a:fillRect/>
          </a:stretch>
        </p:blipFill>
        <p:spPr>
          <a:xfrm>
            <a:off x="985500" y="997000"/>
            <a:ext cx="547750" cy="4059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2435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Swimlane As-Is  (3 /3)</a:t>
            </a:r>
            <a:endParaRPr/>
          </a:p>
        </p:txBody>
      </p:sp>
      <p:pic>
        <p:nvPicPr>
          <p:cNvPr id="126" name="Google Shape;126;p21"/>
          <p:cNvPicPr preferRelativeResize="0"/>
          <p:nvPr/>
        </p:nvPicPr>
        <p:blipFill>
          <a:blip r:embed="rId3">
            <a:alphaModFix/>
          </a:blip>
          <a:stretch>
            <a:fillRect/>
          </a:stretch>
        </p:blipFill>
        <p:spPr>
          <a:xfrm>
            <a:off x="1667825" y="635075"/>
            <a:ext cx="5932276" cy="4341499"/>
          </a:xfrm>
          <a:prstGeom prst="rect">
            <a:avLst/>
          </a:prstGeom>
          <a:noFill/>
          <a:ln>
            <a:noFill/>
          </a:ln>
        </p:spPr>
      </p:pic>
      <p:sp>
        <p:nvSpPr>
          <p:cNvPr id="127" name="Google Shape;12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28" name="Google Shape;128;p21"/>
          <p:cNvPicPr preferRelativeResize="0"/>
          <p:nvPr/>
        </p:nvPicPr>
        <p:blipFill>
          <a:blip r:embed="rId4">
            <a:alphaModFix/>
          </a:blip>
          <a:stretch>
            <a:fillRect/>
          </a:stretch>
        </p:blipFill>
        <p:spPr>
          <a:xfrm>
            <a:off x="830575" y="911075"/>
            <a:ext cx="547750" cy="4059826"/>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555</Words>
  <Application>Microsoft Office PowerPoint</Application>
  <PresentationFormat>On-screen Show (16:9)</PresentationFormat>
  <Paragraphs>97</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Open Sans</vt:lpstr>
      <vt:lpstr>PT Sans Narrow</vt:lpstr>
      <vt:lpstr>Tropic</vt:lpstr>
      <vt:lpstr>Agile Project Management System</vt:lpstr>
      <vt:lpstr>Agenda</vt:lpstr>
      <vt:lpstr>INTRODUCTION AND RESULTS</vt:lpstr>
      <vt:lpstr>Introduction</vt:lpstr>
      <vt:lpstr>Results</vt:lpstr>
      <vt:lpstr>SWIMLANE DIAGRAMS</vt:lpstr>
      <vt:lpstr>Swimlane As-Is  (1 /3) </vt:lpstr>
      <vt:lpstr>Swimlane As-Is  (2 /3)</vt:lpstr>
      <vt:lpstr>Swimlane As-Is  (3 /3)</vt:lpstr>
      <vt:lpstr>Swimlane To-Be  </vt:lpstr>
      <vt:lpstr>ENTITY RELATIONSHIP DIAGRAM</vt:lpstr>
      <vt:lpstr>PowerPoint Presentation</vt:lpstr>
      <vt:lpstr>Part - 2</vt:lpstr>
      <vt:lpstr>REPORTS</vt:lpstr>
      <vt:lpstr>Reports</vt:lpstr>
      <vt:lpstr>Inquiry 1 - Backlog Tickets</vt:lpstr>
      <vt:lpstr>Inquiry 2 - Epics &amp; Tickets</vt:lpstr>
      <vt:lpstr>Thank you!</vt:lpstr>
      <vt:lpstr>APPENDIX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Project Management System</dc:title>
  <cp:lastModifiedBy>Shagun Srivastav</cp:lastModifiedBy>
  <cp:revision>1</cp:revision>
  <dcterms:modified xsi:type="dcterms:W3CDTF">2022-12-03T16:29:27Z</dcterms:modified>
</cp:coreProperties>
</file>